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8" r:id="rId2"/>
    <p:sldId id="275" r:id="rId3"/>
    <p:sldId id="285" r:id="rId4"/>
    <p:sldId id="287" r:id="rId5"/>
    <p:sldId id="286" r:id="rId6"/>
    <p:sldId id="288" r:id="rId7"/>
    <p:sldId id="269" r:id="rId8"/>
    <p:sldId id="28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5294" autoAdjust="0"/>
  </p:normalViewPr>
  <p:slideViewPr>
    <p:cSldViewPr snapToGrid="0">
      <p:cViewPr varScale="1">
        <p:scale>
          <a:sx n="101" d="100"/>
          <a:sy n="101" d="100"/>
        </p:scale>
        <p:origin x="138" y="150"/>
      </p:cViewPr>
      <p:guideLst>
        <p:guide orient="horz" pos="2160"/>
        <p:guide pos="3840"/>
      </p:guideLst>
    </p:cSldViewPr>
  </p:slideViewPr>
  <p:notesTextViewPr>
    <p:cViewPr>
      <p:scale>
        <a:sx n="3" d="2"/>
        <a:sy n="3" d="2"/>
      </p:scale>
      <p:origin x="0" y="0"/>
    </p:cViewPr>
  </p:notesTextViewPr>
  <p:notesViewPr>
    <p:cSldViewPr snapToGrid="0">
      <p:cViewPr varScale="1">
        <p:scale>
          <a:sx n="68" d="100"/>
          <a:sy n="68" d="100"/>
        </p:scale>
        <p:origin x="2808"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E08F2E-5F06-4CE2-A139-452A1382A6F0}" type="datetimeFigureOut">
              <a:rPr lang="en-US"/>
              <a:t>8/7/2026</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828588A-5C4E-401A-AECC-B6F63A9DE965}" type="slidenum">
              <a:rPr/>
              <a:t>‹#›</a:t>
            </a:fld>
            <a:endParaRPr/>
          </a:p>
        </p:txBody>
      </p:sp>
    </p:spTree>
    <p:extLst>
      <p:ext uri="{BB962C8B-B14F-4D97-AF65-F5344CB8AC3E}">
        <p14:creationId xmlns:p14="http://schemas.microsoft.com/office/powerpoint/2010/main" val="105997978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4C5DC6-1594-414D-9341-ABA08739246C}" type="datetimeFigureOut">
              <a:rPr lang="en-US"/>
              <a:t>8/7/2026</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542409-6A04-4DC6-AC3A-D3758287A8F2}" type="slidenum">
              <a:rPr/>
              <a:t>‹#›</a:t>
            </a:fld>
            <a:endParaRPr/>
          </a:p>
        </p:txBody>
      </p:sp>
    </p:spTree>
    <p:extLst>
      <p:ext uri="{BB962C8B-B14F-4D97-AF65-F5344CB8AC3E}">
        <p14:creationId xmlns:p14="http://schemas.microsoft.com/office/powerpoint/2010/main" val="2541150592"/>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3008298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Rectangle 8"/>
          <p:cNvSpPr/>
          <p:nvPr/>
        </p:nvSpPr>
        <p:spPr>
          <a:xfrm>
            <a:off x="1600200" y="0"/>
            <a:ext cx="5029200" cy="5943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ctrTitle"/>
          </p:nvPr>
        </p:nvSpPr>
        <p:spPr>
          <a:xfrm>
            <a:off x="1751777" y="3019706"/>
            <a:ext cx="4846320" cy="2387600"/>
          </a:xfrm>
        </p:spPr>
        <p:txBody>
          <a:bodyPr anchor="b">
            <a:normAutofit/>
          </a:bodyPr>
          <a:lstStyle>
            <a:lvl1pPr algn="l">
              <a:lnSpc>
                <a:spcPct val="90000"/>
              </a:lnSpc>
              <a:defRPr sz="4800">
                <a:solidFill>
                  <a:schemeClr val="bg1"/>
                </a:solidFill>
              </a:defRPr>
            </a:lvl1pPr>
          </a:lstStyle>
          <a:p>
            <a:r>
              <a:rPr lang="en-US"/>
              <a:t>Click to edit Master title style</a:t>
            </a:r>
            <a:endParaRPr/>
          </a:p>
        </p:txBody>
      </p:sp>
      <p:sp>
        <p:nvSpPr>
          <p:cNvPr id="3" name="Subtitle 2"/>
          <p:cNvSpPr>
            <a:spLocks noGrp="1"/>
          </p:cNvSpPr>
          <p:nvPr>
            <p:ph type="subTitle" idx="1"/>
          </p:nvPr>
        </p:nvSpPr>
        <p:spPr>
          <a:xfrm>
            <a:off x="1751777" y="5381894"/>
            <a:ext cx="4846320" cy="448056"/>
          </a:xfrm>
        </p:spPr>
        <p:txBody>
          <a:bodyPr>
            <a:normAutofit/>
          </a:bodyPr>
          <a:lstStyle>
            <a:lvl1pPr marL="0" indent="0" algn="l">
              <a:spcBef>
                <a:spcPts val="0"/>
              </a:spcBef>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pic>
        <p:nvPicPr>
          <p:cNvPr id="8" name="Picture 7" descr="Puffy white clouds in deep blue sky"/>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7400"/>
            <a:ext cx="1490472" cy="3886200"/>
          </a:xfrm>
          <a:prstGeom prst="rect">
            <a:avLst/>
          </a:prstGeom>
        </p:spPr>
      </p:pic>
      <p:pic>
        <p:nvPicPr>
          <p:cNvPr id="10" name="Picture 9" descr="Closeup of plant shoot"/>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6739128" y="2057400"/>
            <a:ext cx="2060767" cy="3886200"/>
          </a:xfrm>
          <a:prstGeom prst="rect">
            <a:avLst/>
          </a:prstGeom>
        </p:spPr>
      </p:pic>
      <p:pic>
        <p:nvPicPr>
          <p:cNvPr id="11" name="Picture 10" descr="Waves"/>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8909623" y="2057400"/>
            <a:ext cx="3282696" cy="3886200"/>
          </a:xfrm>
          <a:prstGeom prst="rect">
            <a:avLst/>
          </a:prstGeom>
        </p:spPr>
      </p:pic>
    </p:spTree>
    <p:extLst>
      <p:ext uri="{BB962C8B-B14F-4D97-AF65-F5344CB8AC3E}">
        <p14:creationId xmlns:p14="http://schemas.microsoft.com/office/powerpoint/2010/main" val="698731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720709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190500"/>
            <a:ext cx="2057400" cy="5986463"/>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838200" y="190500"/>
            <a:ext cx="7734300" cy="5986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1021014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12"/>
          </p:nvPr>
        </p:nvSpPr>
        <p:spPr/>
        <p:txBody>
          <a:bodyPr/>
          <a:lstStyle/>
          <a:p>
            <a:fld id="{9CD8D479-8942-46E8-A226-A4E01F7A105C}" type="slidenum">
              <a:rPr/>
              <a:t>‹#›</a:t>
            </a:fld>
            <a:endParaRPr/>
          </a:p>
        </p:txBody>
      </p:sp>
      <p:sp>
        <p:nvSpPr>
          <p:cNvPr id="4" name="Date Placeholder 3"/>
          <p:cNvSpPr>
            <a:spLocks noGrp="1"/>
          </p:cNvSpPr>
          <p:nvPr>
            <p:ph type="dt" sz="half" idx="10"/>
          </p:nvPr>
        </p:nvSpPr>
        <p:spPr/>
        <p:txBody>
          <a:bodyPr/>
          <a:lstStyle/>
          <a:p>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340511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Rectangle 7"/>
          <p:cNvSpPr/>
          <p:nvPr/>
        </p:nvSpPr>
        <p:spPr>
          <a:xfrm>
            <a:off x="1600199" y="2059146"/>
            <a:ext cx="7199696" cy="38862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2" name="Title 1"/>
          <p:cNvSpPr>
            <a:spLocks noGrp="1"/>
          </p:cNvSpPr>
          <p:nvPr>
            <p:ph type="title"/>
          </p:nvPr>
        </p:nvSpPr>
        <p:spPr>
          <a:xfrm>
            <a:off x="1751777" y="2263913"/>
            <a:ext cx="6949440" cy="3143393"/>
          </a:xfrm>
        </p:spPr>
        <p:txBody>
          <a:bodyPr anchor="b"/>
          <a:lstStyle>
            <a:lvl1pPr>
              <a:defRPr sz="600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751777" y="5381893"/>
            <a:ext cx="6949440" cy="449523"/>
          </a:xfrm>
        </p:spPr>
        <p:txBody>
          <a:bodyPr/>
          <a:lstStyle>
            <a:lvl1pPr marL="0" indent="0">
              <a:spcBef>
                <a:spcPts val="0"/>
              </a:spcBef>
              <a:buNone/>
              <a:defRPr sz="2400">
                <a:solidFill>
                  <a:schemeClr val="bg1"/>
                </a:solidFill>
              </a:defRPr>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pic>
        <p:nvPicPr>
          <p:cNvPr id="11" name="Picture 10" descr="Closeup of green plants"/>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0" y="2059146"/>
            <a:ext cx="1490472" cy="3886200"/>
          </a:xfrm>
          <a:prstGeom prst="rect">
            <a:avLst/>
          </a:prstGeom>
        </p:spPr>
      </p:pic>
      <p:pic>
        <p:nvPicPr>
          <p:cNvPr id="9" name="Picture 8" descr="Waves"/>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909623" y="2059146"/>
            <a:ext cx="3282696" cy="3886200"/>
          </a:xfrm>
          <a:prstGeom prst="rect">
            <a:avLst/>
          </a:prstGeom>
        </p:spPr>
      </p:pic>
    </p:spTree>
    <p:extLst>
      <p:ext uri="{BB962C8B-B14F-4D97-AF65-F5344CB8AC3E}">
        <p14:creationId xmlns:p14="http://schemas.microsoft.com/office/powerpoint/2010/main" val="1289894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768">
          <p15:clr>
            <a:srgbClr val="FDE53C"/>
          </p15:clr>
        </p15:guide>
        <p15:guide id="2" orient="horz" pos="1296">
          <p15:clr>
            <a:srgbClr val="FDE53C"/>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409700" y="1556281"/>
            <a:ext cx="4610099"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Content Placeholder 3"/>
          <p:cNvSpPr>
            <a:spLocks noGrp="1"/>
          </p:cNvSpPr>
          <p:nvPr>
            <p:ph sz="half" idx="2"/>
          </p:nvPr>
        </p:nvSpPr>
        <p:spPr>
          <a:xfrm>
            <a:off x="6172200" y="1556281"/>
            <a:ext cx="4609775" cy="4620682"/>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278168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409699" y="1554480"/>
            <a:ext cx="4608576"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09699" y="2434147"/>
            <a:ext cx="4608576"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5" name="Text Placeholder 4"/>
          <p:cNvSpPr>
            <a:spLocks noGrp="1"/>
          </p:cNvSpPr>
          <p:nvPr>
            <p:ph type="body" sz="quarter" idx="3"/>
          </p:nvPr>
        </p:nvSpPr>
        <p:spPr>
          <a:xfrm>
            <a:off x="6172200" y="1554480"/>
            <a:ext cx="4610100" cy="823912"/>
          </a:xfrm>
        </p:spPr>
        <p:txBody>
          <a:bodyPr anchor="b">
            <a:normAutofit/>
          </a:bodyPr>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434147"/>
            <a:ext cx="4610100" cy="3811271"/>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9" name="Slide Number Placeholder 8"/>
          <p:cNvSpPr>
            <a:spLocks noGrp="1"/>
          </p:cNvSpPr>
          <p:nvPr>
            <p:ph type="sldNum" sz="quarter" idx="12"/>
          </p:nvPr>
        </p:nvSpPr>
        <p:spPr/>
        <p:txBody>
          <a:bodyPr/>
          <a:lstStyle/>
          <a:p>
            <a:fld id="{9CD8D479-8942-46E8-A226-A4E01F7A105C}" type="slidenum">
              <a:rPr/>
              <a:t>‹#›</a:t>
            </a:fld>
            <a:endParaRPr dirty="0"/>
          </a:p>
        </p:txBody>
      </p:sp>
      <p:sp>
        <p:nvSpPr>
          <p:cNvPr id="7" name="Date Placeholder 6"/>
          <p:cNvSpPr>
            <a:spLocks noGrp="1"/>
          </p:cNvSpPr>
          <p:nvPr>
            <p:ph type="dt" sz="half" idx="10"/>
          </p:nvPr>
        </p:nvSpPr>
        <p:spPr/>
        <p:txBody>
          <a:bodyPr/>
          <a:lstStyle/>
          <a:p>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28271807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5" name="Slide Number Placeholder 4"/>
          <p:cNvSpPr>
            <a:spLocks noGrp="1"/>
          </p:cNvSpPr>
          <p:nvPr>
            <p:ph type="sldNum" sz="quarter" idx="12"/>
          </p:nvPr>
        </p:nvSpPr>
        <p:spPr/>
        <p:txBody>
          <a:bodyPr/>
          <a:lstStyle/>
          <a:p>
            <a:fld id="{9CD8D479-8942-46E8-A226-A4E01F7A105C}" type="slidenum">
              <a:rPr/>
              <a:t>‹#›</a:t>
            </a:fld>
            <a:endParaRPr/>
          </a:p>
        </p:txBody>
      </p:sp>
      <p:sp>
        <p:nvSpPr>
          <p:cNvPr id="3" name="Date Placeholder 2"/>
          <p:cNvSpPr>
            <a:spLocks noGrp="1"/>
          </p:cNvSpPr>
          <p:nvPr>
            <p:ph type="dt" sz="half" idx="10"/>
          </p:nvPr>
        </p:nvSpPr>
        <p:spPr/>
        <p:txBody>
          <a:bodyPr/>
          <a:lstStyle/>
          <a:p>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2465877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CD8D479-8942-46E8-A226-A4E01F7A105C}" type="slidenum">
              <a:rPr/>
              <a:t>‹#›</a:t>
            </a:fld>
            <a:endParaRPr/>
          </a:p>
        </p:txBody>
      </p:sp>
      <p:sp>
        <p:nvSpPr>
          <p:cNvPr id="2" name="Date Placeholder 1"/>
          <p:cNvSpPr>
            <a:spLocks noGrp="1"/>
          </p:cNvSpPr>
          <p:nvPr>
            <p:ph type="dt" sz="half" idx="10"/>
          </p:nvPr>
        </p:nvSpPr>
        <p:spPr/>
        <p:txBody>
          <a:bodyPr/>
          <a:lstStyle/>
          <a:p>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1107393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4" y="919616"/>
            <a:ext cx="4155622" cy="2532888"/>
          </a:xfrm>
        </p:spPr>
        <p:txBody>
          <a:bodyPr anchor="b"/>
          <a:lstStyle>
            <a:lvl1pPr>
              <a:defRPr sz="3200"/>
            </a:lvl1pPr>
          </a:lstStyle>
          <a:p>
            <a:r>
              <a:rPr lang="en-US"/>
              <a:t>Click to edit Master title style</a:t>
            </a:r>
            <a:endParaRPr/>
          </a:p>
        </p:txBody>
      </p:sp>
      <p:sp>
        <p:nvSpPr>
          <p:cNvPr id="3" name="Content Placeholder 2"/>
          <p:cNvSpPr>
            <a:spLocks noGrp="1"/>
          </p:cNvSpPr>
          <p:nvPr>
            <p:ph idx="1"/>
          </p:nvPr>
        </p:nvSpPr>
        <p:spPr>
          <a:xfrm>
            <a:off x="1409699" y="915923"/>
            <a:ext cx="5216979" cy="5065776"/>
          </a:xfrm>
        </p:spPr>
        <p:txBody>
          <a:bodyPr/>
          <a:lstStyle>
            <a:lvl1pPr>
              <a:defRPr sz="22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4" name="Text Placeholder 3"/>
          <p:cNvSpPr>
            <a:spLocks noGrp="1"/>
          </p:cNvSpPr>
          <p:nvPr>
            <p:ph type="body" sz="half" idx="2"/>
          </p:nvPr>
        </p:nvSpPr>
        <p:spPr>
          <a:xfrm>
            <a:off x="6682434" y="3502152"/>
            <a:ext cx="4155622" cy="2479548"/>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3023549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82435" y="919616"/>
            <a:ext cx="4155622" cy="2532888"/>
          </a:xfrm>
        </p:spPr>
        <p:txBody>
          <a:bodyPr anchor="b"/>
          <a:lstStyle>
            <a:lvl1pPr>
              <a:defRPr sz="3200"/>
            </a:lvl1pPr>
          </a:lstStyle>
          <a:p>
            <a:r>
              <a:rPr lang="en-US"/>
              <a:t>Click to edit Master title style</a:t>
            </a:r>
            <a:endParaRPr dirty="0"/>
          </a:p>
        </p:txBody>
      </p:sp>
      <p:sp>
        <p:nvSpPr>
          <p:cNvPr id="3" name="Picture Placeholder 2" descr="An empty placeholder to add an image. Click on the placeholder and select the image that you wish to add"/>
          <p:cNvSpPr>
            <a:spLocks noGrp="1"/>
          </p:cNvSpPr>
          <p:nvPr>
            <p:ph type="pic" idx="1"/>
          </p:nvPr>
        </p:nvSpPr>
        <p:spPr>
          <a:xfrm>
            <a:off x="0" y="915923"/>
            <a:ext cx="6626677" cy="5065776"/>
          </a:xfrm>
        </p:spPr>
        <p:txBody>
          <a:bodyPr tIns="1371600">
            <a:normAutofit/>
          </a:bodyPr>
          <a:lstStyle>
            <a:lvl1pPr marL="0" indent="0" algn="ctr">
              <a:spcBef>
                <a:spcPts val="0"/>
              </a:spcBef>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4" name="Text Placeholder 3"/>
          <p:cNvSpPr>
            <a:spLocks noGrp="1"/>
          </p:cNvSpPr>
          <p:nvPr>
            <p:ph type="body" sz="half" idx="2"/>
          </p:nvPr>
        </p:nvSpPr>
        <p:spPr>
          <a:xfrm>
            <a:off x="6682435" y="3502152"/>
            <a:ext cx="4155622" cy="2479547"/>
          </a:xfrm>
        </p:spPr>
        <p:txBody>
          <a:bodyPr>
            <a:normAutofit/>
          </a:bodyPr>
          <a:lstStyle>
            <a:lvl1pPr marL="0" indent="0">
              <a:spcBef>
                <a:spcPts val="9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9CD8D479-8942-46E8-A226-A4E01F7A105C}" type="slidenum">
              <a:rPr/>
              <a:t>‹#›</a:t>
            </a:fld>
            <a:endParaRPr/>
          </a:p>
        </p:txBody>
      </p:sp>
      <p:sp>
        <p:nvSpPr>
          <p:cNvPr id="5" name="Date Placeholder 4"/>
          <p:cNvSpPr>
            <a:spLocks noGrp="1"/>
          </p:cNvSpPr>
          <p:nvPr>
            <p:ph type="dt" sz="half" idx="10"/>
          </p:nvPr>
        </p:nvSpPr>
        <p:spPr/>
        <p:txBody>
          <a:bodyPr/>
          <a:lstStyle/>
          <a:p>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Tree>
    <p:extLst>
      <p:ext uri="{BB962C8B-B14F-4D97-AF65-F5344CB8AC3E}">
        <p14:creationId xmlns:p14="http://schemas.microsoft.com/office/powerpoint/2010/main" val="216422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userDrawn="1"/>
        </p:nvSpPr>
        <p:spPr>
          <a:xfrm>
            <a:off x="0" y="6629400"/>
            <a:ext cx="1499616" cy="228600"/>
          </a:xfrm>
          <a:prstGeom prst="rect">
            <a:avLst/>
          </a:prstGeom>
          <a:gradFill>
            <a:gsLst>
              <a:gs pos="0">
                <a:schemeClr val="accent1">
                  <a:lumMod val="15000"/>
                  <a:lumOff val="85000"/>
                </a:schemeClr>
              </a:gs>
              <a:gs pos="100000">
                <a:schemeClr val="accent1">
                  <a:lumMod val="15000"/>
                  <a:lumOff val="8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11" name="Rectangle 10"/>
          <p:cNvSpPr/>
          <p:nvPr/>
        </p:nvSpPr>
        <p:spPr>
          <a:xfrm>
            <a:off x="1609344" y="6629400"/>
            <a:ext cx="10582656" cy="228600"/>
          </a:xfrm>
          <a:prstGeom prst="rect">
            <a:avLst/>
          </a:prstGeom>
          <a:gradFill>
            <a:gsLst>
              <a:gs pos="0">
                <a:schemeClr val="accent1">
                  <a:lumMod val="35000"/>
                  <a:lumOff val="65000"/>
                </a:schemeClr>
              </a:gs>
              <a:gs pos="100000">
                <a:schemeClr val="accent1">
                  <a:lumMod val="35000"/>
                  <a:lumOff val="6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solidFill>
                <a:schemeClr val="accent1">
                  <a:lumMod val="75000"/>
                </a:schemeClr>
              </a:solidFill>
            </a:endParaRPr>
          </a:p>
        </p:txBody>
      </p:sp>
      <p:sp>
        <p:nvSpPr>
          <p:cNvPr id="2" name="Title Placeholder 1"/>
          <p:cNvSpPr>
            <a:spLocks noGrp="1"/>
          </p:cNvSpPr>
          <p:nvPr>
            <p:ph type="title"/>
          </p:nvPr>
        </p:nvSpPr>
        <p:spPr>
          <a:xfrm>
            <a:off x="1410026" y="276087"/>
            <a:ext cx="9371949" cy="1183566"/>
          </a:xfrm>
          <a:prstGeom prst="rect">
            <a:avLst/>
          </a:prstGeom>
        </p:spPr>
        <p:txBody>
          <a:bodyPr vert="horz" lIns="91440" tIns="45720" rIns="91440" bIns="45720" rtlCol="0" anchor="b">
            <a:normAutofit/>
          </a:bodyPr>
          <a:lstStyle/>
          <a:p>
            <a:r>
              <a:rPr lang="en-US"/>
              <a:t>Click to edit Master title style</a:t>
            </a:r>
            <a:endParaRPr dirty="0"/>
          </a:p>
        </p:txBody>
      </p:sp>
      <p:sp>
        <p:nvSpPr>
          <p:cNvPr id="3" name="Text Placeholder 2"/>
          <p:cNvSpPr>
            <a:spLocks noGrp="1"/>
          </p:cNvSpPr>
          <p:nvPr>
            <p:ph type="body" idx="1"/>
          </p:nvPr>
        </p:nvSpPr>
        <p:spPr>
          <a:xfrm>
            <a:off x="1410027" y="1566001"/>
            <a:ext cx="9371948" cy="46206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dirty="0"/>
          </a:p>
        </p:txBody>
      </p:sp>
      <p:sp>
        <p:nvSpPr>
          <p:cNvPr id="6" name="Slide Number Placeholder 5"/>
          <p:cNvSpPr>
            <a:spLocks noGrp="1"/>
          </p:cNvSpPr>
          <p:nvPr>
            <p:ph type="sldNum" sz="quarter" idx="4"/>
          </p:nvPr>
        </p:nvSpPr>
        <p:spPr>
          <a:xfrm>
            <a:off x="0" y="6629400"/>
            <a:ext cx="41040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fld id="{9CD8D479-8942-46E8-A226-A4E01F7A105C}" type="slidenum">
              <a:rPr lang="en-US" smtClean="0"/>
              <a:pPr/>
              <a:t>‹#›</a:t>
            </a:fld>
            <a:endParaRPr lang="en-US" dirty="0"/>
          </a:p>
        </p:txBody>
      </p:sp>
      <p:sp>
        <p:nvSpPr>
          <p:cNvPr id="4" name="Date Placeholder 3"/>
          <p:cNvSpPr>
            <a:spLocks noGrp="1"/>
          </p:cNvSpPr>
          <p:nvPr>
            <p:ph type="dt" sz="half" idx="2"/>
          </p:nvPr>
        </p:nvSpPr>
        <p:spPr>
          <a:xfrm>
            <a:off x="453403" y="6629400"/>
            <a:ext cx="1000662" cy="228600"/>
          </a:xfrm>
          <a:prstGeom prst="rect">
            <a:avLst/>
          </a:prstGeom>
        </p:spPr>
        <p:txBody>
          <a:bodyPr vert="horz" lIns="91440" tIns="45720" rIns="91440" bIns="45720" rtlCol="0" anchor="ctr"/>
          <a:lstStyle>
            <a:lvl1pPr algn="r">
              <a:defRPr sz="1100">
                <a:solidFill>
                  <a:schemeClr val="accent1">
                    <a:lumMod val="50000"/>
                  </a:schemeClr>
                </a:solidFill>
              </a:defRPr>
            </a:lvl1pPr>
          </a:lstStyle>
          <a:p>
            <a:endParaRPr lang="en-US" dirty="0"/>
          </a:p>
        </p:txBody>
      </p:sp>
      <p:sp>
        <p:nvSpPr>
          <p:cNvPr id="5" name="Footer Placeholder 4"/>
          <p:cNvSpPr>
            <a:spLocks noGrp="1"/>
          </p:cNvSpPr>
          <p:nvPr>
            <p:ph type="ftr" sz="quarter" idx="3"/>
          </p:nvPr>
        </p:nvSpPr>
        <p:spPr>
          <a:xfrm>
            <a:off x="1637716" y="6629400"/>
            <a:ext cx="9144259" cy="228600"/>
          </a:xfrm>
          <a:prstGeom prst="rect">
            <a:avLst/>
          </a:prstGeom>
        </p:spPr>
        <p:txBody>
          <a:bodyPr vert="horz" lIns="91440" tIns="45720" rIns="91440" bIns="45720" rtlCol="0" anchor="ctr"/>
          <a:lstStyle>
            <a:lvl1pPr algn="l">
              <a:defRPr sz="1100">
                <a:solidFill>
                  <a:schemeClr val="accent1">
                    <a:lumMod val="50000"/>
                  </a:schemeClr>
                </a:solidFill>
              </a:defRPr>
            </a:lvl1pPr>
          </a:lstStyle>
          <a:p>
            <a:endParaRPr lang="en-US" dirty="0"/>
          </a:p>
        </p:txBody>
      </p:sp>
    </p:spTree>
    <p:extLst>
      <p:ext uri="{BB962C8B-B14F-4D97-AF65-F5344CB8AC3E}">
        <p14:creationId xmlns:p14="http://schemas.microsoft.com/office/powerpoint/2010/main" val="28660464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spcBef>
          <a:spcPct val="0"/>
        </a:spcBef>
        <a:buNone/>
        <a:defRPr sz="3400" kern="1200">
          <a:solidFill>
            <a:schemeClr val="accent1">
              <a:lumMod val="75000"/>
            </a:schemeClr>
          </a:solidFill>
          <a:latin typeface="+mj-lt"/>
          <a:ea typeface="+mj-ea"/>
          <a:cs typeface="+mj-cs"/>
        </a:defRPr>
      </a:lvl1pPr>
    </p:titleStyle>
    <p:bodyStyle>
      <a:lvl1pPr marL="210312" indent="-210312" algn="l" defTabSz="914400" rtl="0" eaLnBrk="1" latinLnBrk="0" hangingPunct="1">
        <a:lnSpc>
          <a:spcPct val="90000"/>
        </a:lnSpc>
        <a:spcBef>
          <a:spcPts val="1100"/>
        </a:spcBef>
        <a:buFont typeface="Arial" panose="020B0604020202020204" pitchFamily="34" charset="0"/>
        <a:buChar char="•"/>
        <a:defRPr sz="2200" kern="1200">
          <a:solidFill>
            <a:schemeClr val="tx1"/>
          </a:solidFill>
          <a:latin typeface="+mn-lt"/>
          <a:ea typeface="+mn-ea"/>
          <a:cs typeface="+mn-cs"/>
        </a:defRPr>
      </a:lvl1pPr>
      <a:lvl2pPr marL="438912" indent="-155448" algn="l" defTabSz="914400" rtl="0" eaLnBrk="1" latinLnBrk="0" hangingPunct="1">
        <a:lnSpc>
          <a:spcPct val="90000"/>
        </a:lnSpc>
        <a:spcBef>
          <a:spcPts val="400"/>
        </a:spcBef>
        <a:buFont typeface="Arial" panose="020B0604020202020204" pitchFamily="34" charset="0"/>
        <a:buChar char="•"/>
        <a:defRPr sz="1800" kern="1200">
          <a:solidFill>
            <a:schemeClr val="tx1"/>
          </a:solidFill>
          <a:latin typeface="+mn-lt"/>
          <a:ea typeface="+mn-ea"/>
          <a:cs typeface="+mn-cs"/>
        </a:defRPr>
      </a:lvl2pPr>
      <a:lvl3pPr marL="676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3pPr>
      <a:lvl4pPr marL="905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4pPr>
      <a:lvl5pPr marL="11338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5pPr>
      <a:lvl6pPr marL="13624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6pPr>
      <a:lvl7pPr marL="15910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7pPr>
      <a:lvl8pPr marL="18196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8pPr>
      <a:lvl9pPr marL="2048256" indent="-155448" algn="l" defTabSz="914400" rtl="0" eaLnBrk="1" latinLnBrk="0" hangingPunct="1">
        <a:lnSpc>
          <a:spcPct val="90000"/>
        </a:lnSpc>
        <a:spcBef>
          <a:spcPts val="400"/>
        </a:spcBef>
        <a:buFont typeface="Arial" panose="020B0604020202020204"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alms.ca/wp-content/uploads/2026/01/Isle_2024_FINAL.pdf" TargetMode="External"/><Relationship Id="rId2" Type="http://schemas.openxmlformats.org/officeDocument/2006/relationships/hyperlink" Target="http://www.alms.ca/summer-lakekeepers" TargetMode="External"/><Relationship Id="rId1" Type="http://schemas.openxmlformats.org/officeDocument/2006/relationships/slideLayout" Target="../slideLayouts/slideLayout6.xml"/><Relationship Id="rId5" Type="http://schemas.openxmlformats.org/officeDocument/2006/relationships/hyperlink" Target="mailto:lilsawaterquality@gmail.com" TargetMode="External"/><Relationship Id="rId4" Type="http://schemas.openxmlformats.org/officeDocument/2006/relationships/hyperlink" Target="https://gordonfoundation.ca/initiatives/datastrea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05473" y="1236257"/>
            <a:ext cx="4846320" cy="1804631"/>
          </a:xfrm>
        </p:spPr>
        <p:txBody>
          <a:bodyPr/>
          <a:lstStyle/>
          <a:p>
            <a:r>
              <a:rPr lang="en-US" dirty="0">
                <a:latin typeface="Calibri" panose="020F0502020204030204" pitchFamily="34" charset="0"/>
                <a:cs typeface="Calibri" panose="020F0502020204030204" pitchFamily="34" charset="0"/>
              </a:rPr>
              <a:t>2026 Summer </a:t>
            </a:r>
            <a:r>
              <a:rPr lang="en-US" dirty="0" err="1">
                <a:latin typeface="Calibri" panose="020F0502020204030204" pitchFamily="34" charset="0"/>
                <a:cs typeface="Calibri" panose="020F0502020204030204" pitchFamily="34" charset="0"/>
              </a:rPr>
              <a:t>LakeKeepers</a:t>
            </a:r>
            <a:endParaRPr lang="en-US" dirty="0">
              <a:latin typeface="Calibri" panose="020F0502020204030204" pitchFamily="34" charset="0"/>
              <a:cs typeface="Calibri" panose="020F0502020204030204" pitchFamily="34" charset="0"/>
            </a:endParaRPr>
          </a:p>
        </p:txBody>
      </p:sp>
      <p:sp>
        <p:nvSpPr>
          <p:cNvPr id="3" name="Subtitle 2"/>
          <p:cNvSpPr>
            <a:spLocks noGrp="1"/>
          </p:cNvSpPr>
          <p:nvPr>
            <p:ph type="subTitle" idx="1"/>
          </p:nvPr>
        </p:nvSpPr>
        <p:spPr>
          <a:xfrm>
            <a:off x="1751777" y="5047488"/>
            <a:ext cx="4846320" cy="782462"/>
          </a:xfrm>
        </p:spPr>
        <p:txBody>
          <a:bodyPr>
            <a:normAutofit fontScale="92500" lnSpcReduction="10000"/>
          </a:bodyPr>
          <a:lstStyle/>
          <a:p>
            <a:r>
              <a:rPr lang="en-US" dirty="0">
                <a:latin typeface="Calibri" panose="020F0502020204030204" pitchFamily="34" charset="0"/>
                <a:cs typeface="Calibri" panose="020F0502020204030204" pitchFamily="34" charset="0"/>
              </a:rPr>
              <a:t>Presenter: Stephanie Ewasiuk</a:t>
            </a:r>
          </a:p>
          <a:p>
            <a:r>
              <a:rPr lang="en-US" dirty="0">
                <a:latin typeface="Calibri" panose="020F0502020204030204" pitchFamily="34" charset="0"/>
                <a:cs typeface="Calibri" panose="020F0502020204030204" pitchFamily="34" charset="0"/>
              </a:rPr>
              <a:t>Lake Isle and Lac Ste. Anne Stewardship Society AGM August 8, 2026</a:t>
            </a:r>
          </a:p>
        </p:txBody>
      </p:sp>
      <p:pic>
        <p:nvPicPr>
          <p:cNvPr id="5" name="Picture 4">
            <a:extLst>
              <a:ext uri="{FF2B5EF4-FFF2-40B4-BE49-F238E27FC236}">
                <a16:creationId xmlns:a16="http://schemas.microsoft.com/office/drawing/2014/main" id="{32DCD88C-31A4-2E9C-3691-639FB361710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93315" y="137160"/>
            <a:ext cx="1466247" cy="1099097"/>
          </a:xfrm>
          <a:prstGeom prst="rect">
            <a:avLst/>
          </a:prstGeom>
        </p:spPr>
      </p:pic>
      <p:pic>
        <p:nvPicPr>
          <p:cNvPr id="11" name="Picture 10">
            <a:extLst>
              <a:ext uri="{FF2B5EF4-FFF2-40B4-BE49-F238E27FC236}">
                <a16:creationId xmlns:a16="http://schemas.microsoft.com/office/drawing/2014/main" id="{B38F78C1-FC92-0691-54B1-AC341C365449}"/>
              </a:ext>
            </a:extLst>
          </p:cNvPr>
          <p:cNvPicPr>
            <a:picLocks noChangeAspect="1"/>
          </p:cNvPicPr>
          <p:nvPr/>
        </p:nvPicPr>
        <p:blipFill>
          <a:blip r:embed="rId4"/>
          <a:stretch>
            <a:fillRect/>
          </a:stretch>
        </p:blipFill>
        <p:spPr>
          <a:xfrm>
            <a:off x="6709991" y="2048256"/>
            <a:ext cx="5482009" cy="3913822"/>
          </a:xfrm>
          <a:prstGeom prst="rect">
            <a:avLst/>
          </a:prstGeom>
        </p:spPr>
      </p:pic>
    </p:spTree>
    <p:extLst>
      <p:ext uri="{BB962C8B-B14F-4D97-AF65-F5344CB8AC3E}">
        <p14:creationId xmlns:p14="http://schemas.microsoft.com/office/powerpoint/2010/main" val="426154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3602" y="305286"/>
            <a:ext cx="9371949" cy="768502"/>
          </a:xfrm>
        </p:spPr>
        <p:txBody>
          <a:bodyPr/>
          <a:lstStyle/>
          <a:p>
            <a:r>
              <a:rPr lang="fr-FR" dirty="0"/>
              <a:t>Program </a:t>
            </a:r>
            <a:r>
              <a:rPr lang="fr-FR" dirty="0" err="1"/>
              <a:t>Overview</a:t>
            </a:r>
            <a:endParaRPr lang="en-US" dirty="0"/>
          </a:p>
        </p:txBody>
      </p:sp>
      <p:sp>
        <p:nvSpPr>
          <p:cNvPr id="3" name="Content Placeholder 2"/>
          <p:cNvSpPr>
            <a:spLocks noGrp="1"/>
          </p:cNvSpPr>
          <p:nvPr>
            <p:ph idx="1"/>
          </p:nvPr>
        </p:nvSpPr>
        <p:spPr>
          <a:xfrm>
            <a:off x="715083" y="1483705"/>
            <a:ext cx="5742867" cy="4620682"/>
          </a:xfrm>
        </p:spPr>
        <p:txBody>
          <a:bodyPr>
            <a:normAutofit lnSpcReduction="10000"/>
          </a:bodyPr>
          <a:lstStyle/>
          <a:p>
            <a:pPr>
              <a:tabLst>
                <a:tab pos="0" algn="l"/>
              </a:tabLst>
            </a:pPr>
            <a:r>
              <a:rPr lang="en-CA" sz="2400" dirty="0"/>
              <a:t>Alberta Lake Management Society’s Summer </a:t>
            </a:r>
            <a:r>
              <a:rPr lang="en-CA" sz="2400" dirty="0" err="1"/>
              <a:t>LakeKeepers</a:t>
            </a:r>
            <a:r>
              <a:rPr lang="en-CA" sz="2400" dirty="0"/>
              <a:t> enables volunteers to independently monitor lakes for parameters important to ecological health.</a:t>
            </a:r>
          </a:p>
          <a:p>
            <a:r>
              <a:rPr lang="en-CA" sz="2400" dirty="0"/>
              <a:t>Encourage citizen engagement, foster education and understanding for healthy lakes </a:t>
            </a:r>
          </a:p>
          <a:p>
            <a:r>
              <a:rPr lang="en-CA" sz="2400" dirty="0"/>
              <a:t>Reporting and interpretation by ALMS provides evidence-based data. This</a:t>
            </a:r>
            <a:r>
              <a:rPr lang="en-US" sz="2400" dirty="0"/>
              <a:t>, along with local and traditional knowledge, further supports</a:t>
            </a:r>
            <a:r>
              <a:rPr lang="en-CA" sz="2400" dirty="0"/>
              <a:t> </a:t>
            </a:r>
            <a:r>
              <a:rPr lang="en-US" sz="2400" dirty="0"/>
              <a:t>lake management, conservation, and stewardship decisions.</a:t>
            </a:r>
            <a:r>
              <a:rPr lang="en-CA" sz="2400" dirty="0"/>
              <a:t> </a:t>
            </a:r>
          </a:p>
          <a:p>
            <a:pPr marL="0" lvl="0" indent="0">
              <a:buNone/>
            </a:pPr>
            <a:endParaRPr lang="en-CA" dirty="0"/>
          </a:p>
        </p:txBody>
      </p:sp>
      <p:pic>
        <p:nvPicPr>
          <p:cNvPr id="7" name="Picture 6">
            <a:extLst>
              <a:ext uri="{FF2B5EF4-FFF2-40B4-BE49-F238E27FC236}">
                <a16:creationId xmlns:a16="http://schemas.microsoft.com/office/drawing/2014/main" id="{7949DD2D-63C0-C603-58A8-D6B2C8C9098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4171" y="276087"/>
            <a:ext cx="1466247" cy="1099097"/>
          </a:xfrm>
          <a:prstGeom prst="rect">
            <a:avLst/>
          </a:prstGeom>
        </p:spPr>
      </p:pic>
      <p:pic>
        <p:nvPicPr>
          <p:cNvPr id="9" name="Picture 8">
            <a:extLst>
              <a:ext uri="{FF2B5EF4-FFF2-40B4-BE49-F238E27FC236}">
                <a16:creationId xmlns:a16="http://schemas.microsoft.com/office/drawing/2014/main" id="{14935533-A171-D977-1837-BCEB9E4E8CF3}"/>
              </a:ext>
            </a:extLst>
          </p:cNvPr>
          <p:cNvPicPr>
            <a:picLocks noChangeAspect="1"/>
          </p:cNvPicPr>
          <p:nvPr/>
        </p:nvPicPr>
        <p:blipFill>
          <a:blip r:embed="rId3"/>
          <a:stretch>
            <a:fillRect/>
          </a:stretch>
        </p:blipFill>
        <p:spPr>
          <a:xfrm>
            <a:off x="6356588" y="568029"/>
            <a:ext cx="3573273" cy="778276"/>
          </a:xfrm>
          <a:prstGeom prst="rect">
            <a:avLst/>
          </a:prstGeom>
        </p:spPr>
      </p:pic>
      <p:pic>
        <p:nvPicPr>
          <p:cNvPr id="12" name="Picture 11">
            <a:extLst>
              <a:ext uri="{FF2B5EF4-FFF2-40B4-BE49-F238E27FC236}">
                <a16:creationId xmlns:a16="http://schemas.microsoft.com/office/drawing/2014/main" id="{0325CA99-6545-D20B-F0FE-13C9838AB415}"/>
              </a:ext>
            </a:extLst>
          </p:cNvPr>
          <p:cNvPicPr>
            <a:picLocks noChangeAspect="1"/>
          </p:cNvPicPr>
          <p:nvPr/>
        </p:nvPicPr>
        <p:blipFill>
          <a:blip r:embed="rId4"/>
          <a:stretch>
            <a:fillRect/>
          </a:stretch>
        </p:blipFill>
        <p:spPr>
          <a:xfrm>
            <a:off x="6619874" y="1637927"/>
            <a:ext cx="5244449" cy="4223303"/>
          </a:xfrm>
          <a:prstGeom prst="rect">
            <a:avLst/>
          </a:prstGeom>
        </p:spPr>
      </p:pic>
    </p:spTree>
    <p:extLst>
      <p:ext uri="{BB962C8B-B14F-4D97-AF65-F5344CB8AC3E}">
        <p14:creationId xmlns:p14="http://schemas.microsoft.com/office/powerpoint/2010/main" val="1627619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786A1D-6198-D42C-661C-53B800D6610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FDA2E7-EA53-BED2-0CD9-D5B61B9A1C55}"/>
              </a:ext>
            </a:extLst>
          </p:cNvPr>
          <p:cNvSpPr>
            <a:spLocks noGrp="1"/>
          </p:cNvSpPr>
          <p:nvPr>
            <p:ph type="title"/>
          </p:nvPr>
        </p:nvSpPr>
        <p:spPr>
          <a:xfrm>
            <a:off x="687650" y="276087"/>
            <a:ext cx="9371949" cy="674889"/>
          </a:xfrm>
        </p:spPr>
        <p:txBody>
          <a:bodyPr/>
          <a:lstStyle/>
          <a:p>
            <a:r>
              <a:rPr lang="fr-FR" dirty="0"/>
              <a:t>ALMS Field Kit</a:t>
            </a:r>
            <a:endParaRPr lang="en-US" dirty="0"/>
          </a:p>
        </p:txBody>
      </p:sp>
      <p:sp>
        <p:nvSpPr>
          <p:cNvPr id="3" name="Content Placeholder 2">
            <a:extLst>
              <a:ext uri="{FF2B5EF4-FFF2-40B4-BE49-F238E27FC236}">
                <a16:creationId xmlns:a16="http://schemas.microsoft.com/office/drawing/2014/main" id="{1254DB9F-ED18-CA41-023F-F84C0A3D91C8}"/>
              </a:ext>
            </a:extLst>
          </p:cNvPr>
          <p:cNvSpPr>
            <a:spLocks noGrp="1"/>
          </p:cNvSpPr>
          <p:nvPr>
            <p:ph idx="1"/>
          </p:nvPr>
        </p:nvSpPr>
        <p:spPr>
          <a:xfrm>
            <a:off x="952262" y="1375184"/>
            <a:ext cx="3723556" cy="4502930"/>
          </a:xfrm>
        </p:spPr>
        <p:txBody>
          <a:bodyPr>
            <a:noAutofit/>
          </a:bodyPr>
          <a:lstStyle/>
          <a:p>
            <a:pPr marL="182563" indent="-182563">
              <a:lnSpc>
                <a:spcPct val="100000"/>
              </a:lnSpc>
              <a:buNone/>
            </a:pPr>
            <a:r>
              <a:rPr lang="en-US" sz="2400" dirty="0">
                <a:latin typeface="Calibri" panose="020F0502020204030204" pitchFamily="34" charset="0"/>
                <a:cs typeface="Calibri" panose="020F0502020204030204" pitchFamily="34" charset="0"/>
              </a:rPr>
              <a:t>Consisting of: </a:t>
            </a:r>
          </a:p>
          <a:p>
            <a:pPr marL="265113" indent="-82550">
              <a:lnSpc>
                <a:spcPct val="100000"/>
              </a:lnSpc>
            </a:pPr>
            <a:r>
              <a:rPr lang="en-US" sz="2400" dirty="0">
                <a:latin typeface="Calibri" panose="020F0502020204030204" pitchFamily="34" charset="0"/>
                <a:cs typeface="Calibri" panose="020F0502020204030204" pitchFamily="34" charset="0"/>
              </a:rPr>
              <a:t>Chlorophyll-a Filtration Kit</a:t>
            </a:r>
          </a:p>
          <a:p>
            <a:pPr marL="265113" indent="-82550">
              <a:lnSpc>
                <a:spcPct val="100000"/>
              </a:lnSpc>
            </a:pPr>
            <a:r>
              <a:rPr lang="en-US" sz="2400" dirty="0">
                <a:latin typeface="Calibri" panose="020F0502020204030204" pitchFamily="34" charset="0"/>
                <a:cs typeface="Calibri" panose="020F0502020204030204" pitchFamily="34" charset="0"/>
              </a:rPr>
              <a:t>YSI Pro ODO meter for temperature and dissolved oxygen</a:t>
            </a:r>
          </a:p>
          <a:p>
            <a:pPr marL="265113" indent="-82550">
              <a:lnSpc>
                <a:spcPct val="100000"/>
              </a:lnSpc>
            </a:pPr>
            <a:r>
              <a:rPr lang="en-US" sz="2400" dirty="0">
                <a:latin typeface="Calibri" panose="020F0502020204030204" pitchFamily="34" charset="0"/>
                <a:cs typeface="Calibri" panose="020F0502020204030204" pitchFamily="34" charset="0"/>
              </a:rPr>
              <a:t>Tape and Weight</a:t>
            </a:r>
          </a:p>
          <a:p>
            <a:pPr marL="265113" indent="-82550">
              <a:lnSpc>
                <a:spcPct val="100000"/>
              </a:lnSpc>
            </a:pPr>
            <a:r>
              <a:rPr lang="en-US" sz="2400" dirty="0">
                <a:latin typeface="Calibri" panose="020F0502020204030204" pitchFamily="34" charset="0"/>
                <a:cs typeface="Calibri" panose="020F0502020204030204" pitchFamily="34" charset="0"/>
              </a:rPr>
              <a:t>Secchi Disk</a:t>
            </a:r>
          </a:p>
          <a:p>
            <a:pPr marL="265113" indent="-82550">
              <a:lnSpc>
                <a:spcPct val="100000"/>
              </a:lnSpc>
            </a:pPr>
            <a:r>
              <a:rPr lang="en-US" sz="2400" dirty="0">
                <a:latin typeface="Calibri" panose="020F0502020204030204" pitchFamily="34" charset="0"/>
                <a:cs typeface="Calibri" panose="020F0502020204030204" pitchFamily="34" charset="0"/>
              </a:rPr>
              <a:t>Field sheets</a:t>
            </a:r>
          </a:p>
          <a:p>
            <a:pPr marL="265113" indent="-82550">
              <a:lnSpc>
                <a:spcPct val="100000"/>
              </a:lnSpc>
            </a:pPr>
            <a:r>
              <a:rPr lang="en-US" sz="2400" dirty="0">
                <a:latin typeface="Calibri" panose="020F0502020204030204" pitchFamily="34" charset="0"/>
                <a:cs typeface="Calibri" panose="020F0502020204030204" pitchFamily="34" charset="0"/>
              </a:rPr>
              <a:t>Field Manual</a:t>
            </a:r>
          </a:p>
          <a:p>
            <a:pPr marL="265113" indent="-82550">
              <a:lnSpc>
                <a:spcPct val="100000"/>
              </a:lnSpc>
            </a:pPr>
            <a:r>
              <a:rPr lang="en-US" sz="2400" dirty="0">
                <a:latin typeface="Calibri" panose="020F0502020204030204" pitchFamily="34" charset="0"/>
                <a:cs typeface="Calibri" panose="020F0502020204030204" pitchFamily="34" charset="0"/>
              </a:rPr>
              <a:t>Sample bottles</a:t>
            </a:r>
          </a:p>
        </p:txBody>
      </p:sp>
      <p:pic>
        <p:nvPicPr>
          <p:cNvPr id="7" name="Picture 6">
            <a:extLst>
              <a:ext uri="{FF2B5EF4-FFF2-40B4-BE49-F238E27FC236}">
                <a16:creationId xmlns:a16="http://schemas.microsoft.com/office/drawing/2014/main" id="{DAE13512-2065-3A6B-B52E-4617594D1B4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4171" y="276087"/>
            <a:ext cx="1466247" cy="1099097"/>
          </a:xfrm>
          <a:prstGeom prst="rect">
            <a:avLst/>
          </a:prstGeom>
        </p:spPr>
      </p:pic>
      <p:pic>
        <p:nvPicPr>
          <p:cNvPr id="12" name="Picture 11">
            <a:extLst>
              <a:ext uri="{FF2B5EF4-FFF2-40B4-BE49-F238E27FC236}">
                <a16:creationId xmlns:a16="http://schemas.microsoft.com/office/drawing/2014/main" id="{33E2D934-AD05-3240-EAC8-3110303CF3B6}"/>
              </a:ext>
            </a:extLst>
          </p:cNvPr>
          <p:cNvPicPr>
            <a:picLocks noChangeAspect="1"/>
          </p:cNvPicPr>
          <p:nvPr/>
        </p:nvPicPr>
        <p:blipFill>
          <a:blip r:embed="rId3"/>
          <a:stretch>
            <a:fillRect/>
          </a:stretch>
        </p:blipFill>
        <p:spPr>
          <a:xfrm>
            <a:off x="4787821" y="1330309"/>
            <a:ext cx="3711183" cy="2562961"/>
          </a:xfrm>
          <a:prstGeom prst="rect">
            <a:avLst/>
          </a:prstGeom>
        </p:spPr>
      </p:pic>
      <p:pic>
        <p:nvPicPr>
          <p:cNvPr id="14" name="Picture 13">
            <a:extLst>
              <a:ext uri="{FF2B5EF4-FFF2-40B4-BE49-F238E27FC236}">
                <a16:creationId xmlns:a16="http://schemas.microsoft.com/office/drawing/2014/main" id="{4E1F8897-63F8-5743-6DA6-CAA499FEA032}"/>
              </a:ext>
            </a:extLst>
          </p:cNvPr>
          <p:cNvPicPr>
            <a:picLocks noChangeAspect="1"/>
          </p:cNvPicPr>
          <p:nvPr/>
        </p:nvPicPr>
        <p:blipFill>
          <a:blip r:embed="rId4"/>
          <a:stretch>
            <a:fillRect/>
          </a:stretch>
        </p:blipFill>
        <p:spPr>
          <a:xfrm>
            <a:off x="8690751" y="2217050"/>
            <a:ext cx="3133143" cy="3127948"/>
          </a:xfrm>
          <a:prstGeom prst="rect">
            <a:avLst/>
          </a:prstGeom>
        </p:spPr>
      </p:pic>
      <p:pic>
        <p:nvPicPr>
          <p:cNvPr id="15" name="Picture 14">
            <a:extLst>
              <a:ext uri="{FF2B5EF4-FFF2-40B4-BE49-F238E27FC236}">
                <a16:creationId xmlns:a16="http://schemas.microsoft.com/office/drawing/2014/main" id="{8A518A73-7983-44A9-8561-FD5781ACBA17}"/>
              </a:ext>
            </a:extLst>
          </p:cNvPr>
          <p:cNvPicPr>
            <a:picLocks noChangeAspect="1"/>
          </p:cNvPicPr>
          <p:nvPr/>
        </p:nvPicPr>
        <p:blipFill>
          <a:blip r:embed="rId5"/>
          <a:stretch>
            <a:fillRect/>
          </a:stretch>
        </p:blipFill>
        <p:spPr>
          <a:xfrm>
            <a:off x="4775448" y="3932106"/>
            <a:ext cx="3711183" cy="2562961"/>
          </a:xfrm>
          <a:prstGeom prst="rect">
            <a:avLst/>
          </a:prstGeom>
        </p:spPr>
      </p:pic>
    </p:spTree>
    <p:extLst>
      <p:ext uri="{BB962C8B-B14F-4D97-AF65-F5344CB8AC3E}">
        <p14:creationId xmlns:p14="http://schemas.microsoft.com/office/powerpoint/2010/main" val="8073871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370602-6977-8045-6863-63C02382E7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F0F201-27F4-4266-19A8-79346D58E065}"/>
              </a:ext>
            </a:extLst>
          </p:cNvPr>
          <p:cNvSpPr>
            <a:spLocks noGrp="1"/>
          </p:cNvSpPr>
          <p:nvPr>
            <p:ph type="title"/>
          </p:nvPr>
        </p:nvSpPr>
        <p:spPr>
          <a:xfrm>
            <a:off x="541582" y="79534"/>
            <a:ext cx="9371949" cy="1183566"/>
          </a:xfrm>
        </p:spPr>
        <p:txBody>
          <a:bodyPr/>
          <a:lstStyle/>
          <a:p>
            <a:r>
              <a:rPr lang="fr-FR" dirty="0">
                <a:latin typeface="Calibri" panose="020F0502020204030204" pitchFamily="34" charset="0"/>
                <a:cs typeface="Calibri" panose="020F0502020204030204" pitchFamily="34" charset="0"/>
              </a:rPr>
              <a:t>Physical </a:t>
            </a:r>
            <a:r>
              <a:rPr lang="fr-FR" dirty="0" err="1">
                <a:latin typeface="Calibri" panose="020F0502020204030204" pitchFamily="34" charset="0"/>
                <a:cs typeface="Calibri" panose="020F0502020204030204" pitchFamily="34" charset="0"/>
              </a:rPr>
              <a:t>Testing</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Parameters</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4EE411CB-65BB-063C-2C13-0FFE5F7EA3B5}"/>
              </a:ext>
            </a:extLst>
          </p:cNvPr>
          <p:cNvSpPr>
            <a:spLocks noGrp="1"/>
          </p:cNvSpPr>
          <p:nvPr>
            <p:ph idx="1"/>
          </p:nvPr>
        </p:nvSpPr>
        <p:spPr>
          <a:xfrm>
            <a:off x="685800" y="1375184"/>
            <a:ext cx="6867144" cy="5016472"/>
          </a:xfrm>
        </p:spPr>
        <p:txBody>
          <a:bodyPr>
            <a:noAutofit/>
          </a:bodyPr>
          <a:lstStyle/>
          <a:p>
            <a:r>
              <a:rPr lang="en-US" sz="2000" b="1" dirty="0">
                <a:latin typeface="Calibri" panose="020F0502020204030204" pitchFamily="34" charset="0"/>
                <a:cs typeface="Calibri" panose="020F0502020204030204" pitchFamily="34" charset="0"/>
              </a:rPr>
              <a:t>Secchi Depth </a:t>
            </a:r>
            <a:r>
              <a:rPr lang="en-US" sz="2000" dirty="0">
                <a:latin typeface="Calibri" panose="020F0502020204030204" pitchFamily="34" charset="0"/>
                <a:cs typeface="Calibri" panose="020F0502020204030204" pitchFamily="34" charset="0"/>
              </a:rPr>
              <a:t>is the easiest and most widely used test to measure lake water clarity. Two times the depth equals the depth to which there is enough light for photosynthesis (euphotic depth).</a:t>
            </a:r>
          </a:p>
          <a:p>
            <a:r>
              <a:rPr lang="en-US" sz="2000" dirty="0">
                <a:latin typeface="Calibri" panose="020F0502020204030204" pitchFamily="34" charset="0"/>
                <a:cs typeface="Calibri" panose="020F0502020204030204" pitchFamily="34" charset="0"/>
              </a:rPr>
              <a:t>Water clarity is influenced by suspended materials, both living and dead, as well as dissolved colored compounds in the water column. In early spring, lake water can become turbid (cloudy) from silt transported with runoff into the lake. Lake water usually clears in late spring but becomes more turbid as algae growth increases during the summer. </a:t>
            </a:r>
          </a:p>
          <a:p>
            <a:pPr marL="182563" indent="0">
              <a:buNone/>
            </a:pPr>
            <a:r>
              <a:rPr lang="en-US" sz="2000" b="1" dirty="0">
                <a:latin typeface="Calibri" panose="020F0502020204030204" pitchFamily="34" charset="0"/>
                <a:cs typeface="Calibri" panose="020F0502020204030204" pitchFamily="34" charset="0"/>
              </a:rPr>
              <a:t>Temperature: </a:t>
            </a:r>
            <a:r>
              <a:rPr lang="en-US" sz="2000" dirty="0">
                <a:latin typeface="Calibri" panose="020F0502020204030204" pitchFamily="34" charset="0"/>
                <a:cs typeface="Calibri" panose="020F0502020204030204" pitchFamily="34" charset="0"/>
              </a:rPr>
              <a:t>Water temperature in a lake dictates the </a:t>
            </a:r>
            <a:r>
              <a:rPr lang="en-US" sz="2000" dirty="0" err="1">
                <a:latin typeface="Calibri" panose="020F0502020204030204" pitchFamily="34" charset="0"/>
                <a:cs typeface="Calibri" panose="020F0502020204030204" pitchFamily="34" charset="0"/>
              </a:rPr>
              <a:t>behaviour</a:t>
            </a:r>
            <a:r>
              <a:rPr lang="en-US" sz="2000" dirty="0">
                <a:latin typeface="Calibri" panose="020F0502020204030204" pitchFamily="34" charset="0"/>
                <a:cs typeface="Calibri" panose="020F0502020204030204" pitchFamily="34" charset="0"/>
              </a:rPr>
              <a:t> of numerous chemical parameters responsible for water quality. We will measure temperatures at 0.1 m, 0.5 m, and every meter below the surface, until 1m off the bottom. </a:t>
            </a:r>
          </a:p>
          <a:p>
            <a:r>
              <a:rPr lang="en-US" sz="2000" b="1" dirty="0">
                <a:latin typeface="Calibri" panose="020F0502020204030204" pitchFamily="34" charset="0"/>
                <a:cs typeface="Calibri" panose="020F0502020204030204" pitchFamily="34" charset="0"/>
              </a:rPr>
              <a:t>Water Depth: </a:t>
            </a:r>
            <a:r>
              <a:rPr lang="en-US" sz="2000" dirty="0">
                <a:latin typeface="Calibri" panose="020F0502020204030204" pitchFamily="34" charset="0"/>
                <a:cs typeface="Calibri" panose="020F0502020204030204" pitchFamily="34" charset="0"/>
              </a:rPr>
              <a:t>Full lake depth puts the profile readings into context. </a:t>
            </a:r>
          </a:p>
        </p:txBody>
      </p:sp>
      <p:pic>
        <p:nvPicPr>
          <p:cNvPr id="7" name="Picture 6">
            <a:extLst>
              <a:ext uri="{FF2B5EF4-FFF2-40B4-BE49-F238E27FC236}">
                <a16:creationId xmlns:a16="http://schemas.microsoft.com/office/drawing/2014/main" id="{BD028C64-14FF-384C-EF21-2919DBFEFC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4171" y="273571"/>
            <a:ext cx="1466247" cy="1099097"/>
          </a:xfrm>
          <a:prstGeom prst="rect">
            <a:avLst/>
          </a:prstGeom>
        </p:spPr>
      </p:pic>
      <p:pic>
        <p:nvPicPr>
          <p:cNvPr id="8" name="Picture 7">
            <a:extLst>
              <a:ext uri="{FF2B5EF4-FFF2-40B4-BE49-F238E27FC236}">
                <a16:creationId xmlns:a16="http://schemas.microsoft.com/office/drawing/2014/main" id="{CE710910-6AE9-D74A-9745-CC96794E64BC}"/>
              </a:ext>
            </a:extLst>
          </p:cNvPr>
          <p:cNvPicPr>
            <a:picLocks noChangeAspect="1"/>
          </p:cNvPicPr>
          <p:nvPr/>
        </p:nvPicPr>
        <p:blipFill>
          <a:blip r:embed="rId3"/>
          <a:stretch>
            <a:fillRect/>
          </a:stretch>
        </p:blipFill>
        <p:spPr>
          <a:xfrm>
            <a:off x="7809632" y="1482236"/>
            <a:ext cx="3931691" cy="2703360"/>
          </a:xfrm>
          <a:prstGeom prst="rect">
            <a:avLst/>
          </a:prstGeom>
        </p:spPr>
      </p:pic>
      <p:pic>
        <p:nvPicPr>
          <p:cNvPr id="5" name="Picture 4">
            <a:extLst>
              <a:ext uri="{FF2B5EF4-FFF2-40B4-BE49-F238E27FC236}">
                <a16:creationId xmlns:a16="http://schemas.microsoft.com/office/drawing/2014/main" id="{3763A333-A098-E35E-906E-791724DF27AA}"/>
              </a:ext>
            </a:extLst>
          </p:cNvPr>
          <p:cNvPicPr>
            <a:picLocks noChangeAspect="1"/>
          </p:cNvPicPr>
          <p:nvPr/>
        </p:nvPicPr>
        <p:blipFill>
          <a:blip r:embed="rId4"/>
          <a:stretch>
            <a:fillRect/>
          </a:stretch>
        </p:blipFill>
        <p:spPr>
          <a:xfrm>
            <a:off x="7809631" y="4185596"/>
            <a:ext cx="3931691" cy="2284232"/>
          </a:xfrm>
          <a:prstGeom prst="rect">
            <a:avLst/>
          </a:prstGeom>
        </p:spPr>
      </p:pic>
    </p:spTree>
    <p:extLst>
      <p:ext uri="{BB962C8B-B14F-4D97-AF65-F5344CB8AC3E}">
        <p14:creationId xmlns:p14="http://schemas.microsoft.com/office/powerpoint/2010/main" val="3187713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8C8C67-3A36-149F-BC0D-93B8519AAD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213D5A-334B-4906-A13B-C1C48B52CE1E}"/>
              </a:ext>
            </a:extLst>
          </p:cNvPr>
          <p:cNvSpPr>
            <a:spLocks noGrp="1"/>
          </p:cNvSpPr>
          <p:nvPr>
            <p:ph type="title"/>
          </p:nvPr>
        </p:nvSpPr>
        <p:spPr>
          <a:xfrm>
            <a:off x="541582" y="79534"/>
            <a:ext cx="9371949" cy="1183566"/>
          </a:xfrm>
        </p:spPr>
        <p:txBody>
          <a:bodyPr/>
          <a:lstStyle/>
          <a:p>
            <a:r>
              <a:rPr lang="fr-FR" dirty="0">
                <a:latin typeface="Calibri" panose="020F0502020204030204" pitchFamily="34" charset="0"/>
                <a:cs typeface="Calibri" panose="020F0502020204030204" pitchFamily="34" charset="0"/>
              </a:rPr>
              <a:t>Chemical </a:t>
            </a:r>
            <a:r>
              <a:rPr lang="fr-FR" dirty="0" err="1">
                <a:latin typeface="Calibri" panose="020F0502020204030204" pitchFamily="34" charset="0"/>
                <a:cs typeface="Calibri" panose="020F0502020204030204" pitchFamily="34" charset="0"/>
              </a:rPr>
              <a:t>Testing</a:t>
            </a:r>
            <a:r>
              <a:rPr lang="fr-FR" dirty="0">
                <a:latin typeface="Calibri" panose="020F0502020204030204" pitchFamily="34" charset="0"/>
                <a:cs typeface="Calibri" panose="020F0502020204030204" pitchFamily="34" charset="0"/>
              </a:rPr>
              <a:t> </a:t>
            </a:r>
            <a:r>
              <a:rPr lang="fr-FR" dirty="0" err="1">
                <a:latin typeface="Calibri" panose="020F0502020204030204" pitchFamily="34" charset="0"/>
                <a:cs typeface="Calibri" panose="020F0502020204030204" pitchFamily="34" charset="0"/>
              </a:rPr>
              <a:t>Parameters</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95F0BF0C-E984-CEAF-BF9C-0A40A3A2A079}"/>
              </a:ext>
            </a:extLst>
          </p:cNvPr>
          <p:cNvSpPr>
            <a:spLocks noGrp="1"/>
          </p:cNvSpPr>
          <p:nvPr>
            <p:ph idx="1"/>
          </p:nvPr>
        </p:nvSpPr>
        <p:spPr>
          <a:xfrm>
            <a:off x="685800" y="1375184"/>
            <a:ext cx="10479024" cy="5016472"/>
          </a:xfrm>
        </p:spPr>
        <p:txBody>
          <a:bodyPr>
            <a:noAutofit/>
          </a:bodyPr>
          <a:lstStyle/>
          <a:p>
            <a:r>
              <a:rPr lang="en-US" sz="2000" b="1" dirty="0">
                <a:latin typeface="Calibri" panose="020F0502020204030204" pitchFamily="34" charset="0"/>
                <a:cs typeface="Calibri" panose="020F0502020204030204" pitchFamily="34" charset="0"/>
              </a:rPr>
              <a:t>Chlorophyll-a:</a:t>
            </a:r>
            <a:r>
              <a:rPr lang="en-US" sz="2000" dirty="0">
                <a:latin typeface="Calibri" panose="020F0502020204030204" pitchFamily="34" charset="0"/>
                <a:cs typeface="Calibri" panose="020F0502020204030204" pitchFamily="34" charset="0"/>
              </a:rPr>
              <a:t> Pigment used by algae and cyanobacteria for photosynthesis. Indicator of algae abundance.</a:t>
            </a:r>
          </a:p>
          <a:p>
            <a:r>
              <a:rPr lang="en-US" sz="2000" b="1" dirty="0">
                <a:latin typeface="Calibri" panose="020F0502020204030204" pitchFamily="34" charset="0"/>
                <a:cs typeface="Calibri" panose="020F0502020204030204" pitchFamily="34" charset="0"/>
              </a:rPr>
              <a:t>Microcystin:</a:t>
            </a:r>
            <a:r>
              <a:rPr lang="en-US" sz="2000" dirty="0">
                <a:latin typeface="Calibri" panose="020F0502020204030204" pitchFamily="34" charset="0"/>
                <a:cs typeface="Calibri" panose="020F0502020204030204" pitchFamily="34" charset="0"/>
              </a:rPr>
              <a:t> A toxin produced by cyanobacteria that can cause liver damage if ingested. Common in Alberta lakes; recreational guideline set at 10 µg/L.</a:t>
            </a:r>
          </a:p>
          <a:p>
            <a:r>
              <a:rPr lang="en-US" sz="2000" b="1" dirty="0">
                <a:latin typeface="Calibri" panose="020F0502020204030204" pitchFamily="34" charset="0"/>
                <a:cs typeface="Calibri" panose="020F0502020204030204" pitchFamily="34" charset="0"/>
              </a:rPr>
              <a:t>Total Phosphorus:</a:t>
            </a:r>
            <a:r>
              <a:rPr lang="en-US" sz="2000" dirty="0">
                <a:latin typeface="Calibri" panose="020F0502020204030204" pitchFamily="34" charset="0"/>
                <a:cs typeface="Calibri" panose="020F0502020204030204" pitchFamily="34" charset="0"/>
              </a:rPr>
              <a:t> A key nutrient driving algae and cyanobacteria growth. Even small increases can trigger blooms, affecting water clarity and recreational use. Sources include sediments, waste, and fertilizers.</a:t>
            </a:r>
          </a:p>
          <a:p>
            <a:r>
              <a:rPr lang="en-US" sz="2000" b="1" dirty="0">
                <a:latin typeface="Calibri" panose="020F0502020204030204" pitchFamily="34" charset="0"/>
                <a:cs typeface="Calibri" panose="020F0502020204030204" pitchFamily="34" charset="0"/>
              </a:rPr>
              <a:t>Isotopes:</a:t>
            </a:r>
            <a:r>
              <a:rPr lang="en-US" sz="2000" dirty="0">
                <a:latin typeface="Calibri" panose="020F0502020204030204" pitchFamily="34" charset="0"/>
                <a:cs typeface="Calibri" panose="020F0502020204030204" pitchFamily="34" charset="0"/>
              </a:rPr>
              <a:t> Variants of elements with differing neutron counts. Hydrogen and oxygen isotopes in water help trace evaporation, groundwater inflow, and water balance in lakes.</a:t>
            </a:r>
          </a:p>
          <a:p>
            <a:r>
              <a:rPr lang="en-US" sz="2000" b="1" dirty="0">
                <a:latin typeface="Calibri" panose="020F0502020204030204" pitchFamily="34" charset="0"/>
                <a:cs typeface="Calibri" panose="020F0502020204030204" pitchFamily="34" charset="0"/>
              </a:rPr>
              <a:t>Dissolved Oxygen (DO):</a:t>
            </a:r>
            <a:r>
              <a:rPr lang="en-US" sz="2000" dirty="0">
                <a:latin typeface="Calibri" panose="020F0502020204030204" pitchFamily="34" charset="0"/>
                <a:cs typeface="Calibri" panose="020F0502020204030204" pitchFamily="34" charset="0"/>
              </a:rPr>
              <a:t> Measures oxygen available for aquatic life, in mg/L and % saturation. Often drops sharply at the thermocline (where water temperature changes quickly with depth). </a:t>
            </a:r>
          </a:p>
          <a:p>
            <a:r>
              <a:rPr lang="en-US" sz="2000" b="1" dirty="0">
                <a:latin typeface="Calibri" panose="020F0502020204030204" pitchFamily="34" charset="0"/>
                <a:cs typeface="Calibri" panose="020F0502020204030204" pitchFamily="34" charset="0"/>
              </a:rPr>
              <a:t>Conductivity:</a:t>
            </a:r>
            <a:r>
              <a:rPr lang="en-US" sz="2000" dirty="0">
                <a:latin typeface="Calibri" panose="020F0502020204030204" pitchFamily="34" charset="0"/>
                <a:cs typeface="Calibri" panose="020F0502020204030204" pitchFamily="34" charset="0"/>
              </a:rPr>
              <a:t> Measures water's ability to conduct electricity based on dissolved salts/minerals. Reflects natural processes (e.g., rock weathering) or human impacts (e.g., road salt, runoff); changes can signal shifts in water quality.</a:t>
            </a:r>
          </a:p>
        </p:txBody>
      </p:sp>
      <p:pic>
        <p:nvPicPr>
          <p:cNvPr id="7" name="Picture 6">
            <a:extLst>
              <a:ext uri="{FF2B5EF4-FFF2-40B4-BE49-F238E27FC236}">
                <a16:creationId xmlns:a16="http://schemas.microsoft.com/office/drawing/2014/main" id="{6F17DFD9-2CC8-7C0C-848E-28B78D0BD0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5611" y="276087"/>
            <a:ext cx="1466247" cy="1099097"/>
          </a:xfrm>
          <a:prstGeom prst="rect">
            <a:avLst/>
          </a:prstGeom>
        </p:spPr>
      </p:pic>
    </p:spTree>
    <p:extLst>
      <p:ext uri="{BB962C8B-B14F-4D97-AF65-F5344CB8AC3E}">
        <p14:creationId xmlns:p14="http://schemas.microsoft.com/office/powerpoint/2010/main" val="1460747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A6B5F2-6DB7-1681-024E-4EC00FFEC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E0BC50-4FDA-9352-07B6-2EBD483A3564}"/>
              </a:ext>
            </a:extLst>
          </p:cNvPr>
          <p:cNvSpPr>
            <a:spLocks noGrp="1"/>
          </p:cNvSpPr>
          <p:nvPr>
            <p:ph type="title"/>
          </p:nvPr>
        </p:nvSpPr>
        <p:spPr>
          <a:xfrm>
            <a:off x="541582" y="79534"/>
            <a:ext cx="9371949" cy="929368"/>
          </a:xfrm>
        </p:spPr>
        <p:txBody>
          <a:bodyPr/>
          <a:lstStyle/>
          <a:p>
            <a:r>
              <a:rPr lang="fr-FR" dirty="0">
                <a:latin typeface="Calibri" panose="020F0502020204030204" pitchFamily="34" charset="0"/>
                <a:cs typeface="Calibri" panose="020F0502020204030204" pitchFamily="34" charset="0"/>
              </a:rPr>
              <a:t>Next </a:t>
            </a:r>
            <a:r>
              <a:rPr lang="fr-FR" dirty="0" err="1">
                <a:latin typeface="Calibri" panose="020F0502020204030204" pitchFamily="34" charset="0"/>
                <a:cs typeface="Calibri" panose="020F0502020204030204" pitchFamily="34" charset="0"/>
              </a:rPr>
              <a:t>Steps</a:t>
            </a: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AC8B4451-F414-CDC7-72D5-E3D1937909F6}"/>
              </a:ext>
            </a:extLst>
          </p:cNvPr>
          <p:cNvSpPr>
            <a:spLocks noGrp="1"/>
          </p:cNvSpPr>
          <p:nvPr>
            <p:ph idx="1"/>
          </p:nvPr>
        </p:nvSpPr>
        <p:spPr>
          <a:xfrm>
            <a:off x="657715" y="1554293"/>
            <a:ext cx="5564171" cy="5016472"/>
          </a:xfrm>
        </p:spPr>
        <p:txBody>
          <a:bodyPr>
            <a:noAutofit/>
          </a:bodyPr>
          <a:lstStyle/>
          <a:p>
            <a:r>
              <a:rPr lang="en-US" sz="2400" dirty="0">
                <a:latin typeface="Calibri" panose="020F0502020204030204" pitchFamily="34" charset="0"/>
                <a:cs typeface="Calibri" panose="020F0502020204030204" pitchFamily="34" charset="0"/>
              </a:rPr>
              <a:t>Data will be uploaded and made publicly available via DataStream. This database is an initiative of the Gordon Foundation, supporting community involvement in water stewardship </a:t>
            </a:r>
          </a:p>
          <a:p>
            <a:r>
              <a:rPr lang="en-US" sz="2400" dirty="0">
                <a:latin typeface="Calibri" panose="020F0502020204030204" pitchFamily="34" charset="0"/>
                <a:cs typeface="Calibri" panose="020F0502020204030204" pitchFamily="34" charset="0"/>
              </a:rPr>
              <a:t>An end-of-year report will be compiled by ALMS, providing an easy-to-read summary of results and interpretation of trends using historically available data. </a:t>
            </a:r>
          </a:p>
          <a:p>
            <a:r>
              <a:rPr lang="en-US" sz="2400" dirty="0">
                <a:latin typeface="Calibri" panose="020F0502020204030204" pitchFamily="34" charset="0"/>
                <a:cs typeface="Calibri" panose="020F0502020204030204" pitchFamily="34" charset="0"/>
              </a:rPr>
              <a:t>Looking for volunteers interested in the Winter </a:t>
            </a:r>
            <a:r>
              <a:rPr lang="en-US" sz="2400" dirty="0" err="1">
                <a:latin typeface="Calibri" panose="020F0502020204030204" pitchFamily="34" charset="0"/>
                <a:cs typeface="Calibri" panose="020F0502020204030204" pitchFamily="34" charset="0"/>
              </a:rPr>
              <a:t>LakeKeepers</a:t>
            </a:r>
            <a:r>
              <a:rPr lang="en-US" sz="2400" dirty="0">
                <a:latin typeface="Calibri" panose="020F0502020204030204" pitchFamily="34" charset="0"/>
                <a:cs typeface="Calibri" panose="020F0502020204030204" pitchFamily="34" charset="0"/>
              </a:rPr>
              <a:t> program! Please contact LILSA with your interest.</a:t>
            </a:r>
          </a:p>
        </p:txBody>
      </p:sp>
      <p:pic>
        <p:nvPicPr>
          <p:cNvPr id="7" name="Picture 6">
            <a:extLst>
              <a:ext uri="{FF2B5EF4-FFF2-40B4-BE49-F238E27FC236}">
                <a16:creationId xmlns:a16="http://schemas.microsoft.com/office/drawing/2014/main" id="{28E78EB6-6384-3B0C-EDCD-EC2BD2961E7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4171" y="276087"/>
            <a:ext cx="1466247" cy="1099097"/>
          </a:xfrm>
          <a:prstGeom prst="rect">
            <a:avLst/>
          </a:prstGeom>
        </p:spPr>
      </p:pic>
      <p:pic>
        <p:nvPicPr>
          <p:cNvPr id="6" name="Picture 5">
            <a:extLst>
              <a:ext uri="{FF2B5EF4-FFF2-40B4-BE49-F238E27FC236}">
                <a16:creationId xmlns:a16="http://schemas.microsoft.com/office/drawing/2014/main" id="{79F94873-D751-88A6-D358-EC24B89B8C50}"/>
              </a:ext>
            </a:extLst>
          </p:cNvPr>
          <p:cNvPicPr>
            <a:picLocks noChangeAspect="1"/>
          </p:cNvPicPr>
          <p:nvPr/>
        </p:nvPicPr>
        <p:blipFill>
          <a:blip r:embed="rId3"/>
          <a:stretch>
            <a:fillRect/>
          </a:stretch>
        </p:blipFill>
        <p:spPr>
          <a:xfrm>
            <a:off x="6890787" y="1554293"/>
            <a:ext cx="4157180" cy="4294805"/>
          </a:xfrm>
          <a:prstGeom prst="rect">
            <a:avLst/>
          </a:prstGeom>
          <a:ln>
            <a:solidFill>
              <a:schemeClr val="accent1"/>
            </a:solidFill>
          </a:ln>
        </p:spPr>
      </p:pic>
    </p:spTree>
    <p:extLst>
      <p:ext uri="{BB962C8B-B14F-4D97-AF65-F5344CB8AC3E}">
        <p14:creationId xmlns:p14="http://schemas.microsoft.com/office/powerpoint/2010/main" val="1837081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24345" y="2084832"/>
            <a:ext cx="6949440" cy="3474720"/>
          </a:xfrm>
        </p:spPr>
        <p:txBody>
          <a:bodyPr>
            <a:noAutofit/>
          </a:bodyPr>
          <a:lstStyle/>
          <a:p>
            <a:r>
              <a:rPr lang="en-US" sz="2400" dirty="0"/>
              <a:t>A huge </a:t>
            </a:r>
            <a:r>
              <a:rPr lang="en-US" sz="2400" b="1" dirty="0"/>
              <a:t>thank you </a:t>
            </a:r>
            <a:r>
              <a:rPr lang="en-US" sz="2400" dirty="0"/>
              <a:t>to:</a:t>
            </a:r>
            <a:br>
              <a:rPr lang="en-US" sz="2400" dirty="0"/>
            </a:br>
            <a:br>
              <a:rPr lang="en-US" sz="2400" dirty="0"/>
            </a:br>
            <a:r>
              <a:rPr lang="en-US" sz="2400" dirty="0"/>
              <a:t>Kurstyn with ALMS for training and guidance.</a:t>
            </a:r>
            <a:br>
              <a:rPr lang="en-US" sz="2400" dirty="0"/>
            </a:br>
            <a:br>
              <a:rPr lang="en-US" sz="2400" dirty="0"/>
            </a:br>
            <a:r>
              <a:rPr lang="en-US" sz="2400" dirty="0"/>
              <a:t>Michelle D. with LILSA for taking many photos of our experience.</a:t>
            </a:r>
            <a:br>
              <a:rPr lang="en-US" sz="2400" dirty="0"/>
            </a:br>
            <a:br>
              <a:rPr lang="en-US" sz="2400" dirty="0"/>
            </a:br>
            <a:r>
              <a:rPr lang="en-US" sz="2400" dirty="0"/>
              <a:t>Alicia D., LILSA member, for providing her boat and transporting samples back to ALMS.</a:t>
            </a:r>
          </a:p>
        </p:txBody>
      </p:sp>
      <p:pic>
        <p:nvPicPr>
          <p:cNvPr id="2" name="Picture 1">
            <a:extLst>
              <a:ext uri="{FF2B5EF4-FFF2-40B4-BE49-F238E27FC236}">
                <a16:creationId xmlns:a16="http://schemas.microsoft.com/office/drawing/2014/main" id="{AC65ACA5-FF6C-E5E5-63AA-6454668063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75027" y="164592"/>
            <a:ext cx="1466247" cy="1099097"/>
          </a:xfrm>
          <a:prstGeom prst="rect">
            <a:avLst/>
          </a:prstGeom>
        </p:spPr>
      </p:pic>
    </p:spTree>
    <p:extLst>
      <p:ext uri="{BB962C8B-B14F-4D97-AF65-F5344CB8AC3E}">
        <p14:creationId xmlns:p14="http://schemas.microsoft.com/office/powerpoint/2010/main" val="3752628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9714" y="1223252"/>
            <a:ext cx="9371949" cy="5015623"/>
          </a:xfrm>
        </p:spPr>
        <p:txBody>
          <a:bodyPr>
            <a:normAutofit fontScale="90000"/>
          </a:bodyPr>
          <a:lstStyle/>
          <a:p>
            <a:r>
              <a:rPr lang="en-US" sz="3800" dirty="0">
                <a:latin typeface="Calibri" panose="020F0502020204030204" pitchFamily="34" charset="0"/>
                <a:cs typeface="Calibri" panose="020F0502020204030204" pitchFamily="34" charset="0"/>
              </a:rPr>
              <a:t>Resources</a:t>
            </a:r>
            <a:br>
              <a:rPr lang="en-US" dirty="0">
                <a:latin typeface="Calibri" panose="020F0502020204030204" pitchFamily="34" charset="0"/>
                <a:cs typeface="Calibri" panose="020F0502020204030204" pitchFamily="34" charset="0"/>
              </a:rPr>
            </a:br>
            <a:br>
              <a:rPr lang="en-US" dirty="0"/>
            </a:br>
            <a:r>
              <a:rPr lang="en-US" sz="2700" dirty="0"/>
              <a:t>Alberta Lake Management Society:</a:t>
            </a:r>
            <a:br>
              <a:rPr lang="en-US" sz="2700" dirty="0"/>
            </a:br>
            <a:r>
              <a:rPr lang="en-US" sz="2700" dirty="0"/>
              <a:t> </a:t>
            </a:r>
            <a:r>
              <a:rPr lang="en-US" sz="2700" dirty="0">
                <a:hlinkClick r:id="rId2"/>
              </a:rPr>
              <a:t>www.alms.ca/summer-lakekeepers</a:t>
            </a:r>
            <a:br>
              <a:rPr lang="en-US" sz="2700" dirty="0"/>
            </a:br>
            <a:br>
              <a:rPr lang="en-US" sz="2700" dirty="0"/>
            </a:br>
            <a:r>
              <a:rPr lang="en-US" sz="2700" dirty="0">
                <a:hlinkClick r:id="rId3"/>
              </a:rPr>
              <a:t>http://alms.ca/wp-content/uploads/2026/01/Isle_2024_FINAL.pdf</a:t>
            </a:r>
            <a:r>
              <a:rPr lang="en-US" sz="2700" dirty="0"/>
              <a:t> </a:t>
            </a:r>
            <a:br>
              <a:rPr lang="en-US" sz="2700" dirty="0"/>
            </a:br>
            <a:br>
              <a:rPr lang="en-US" sz="2700" dirty="0"/>
            </a:br>
            <a:r>
              <a:rPr lang="en-US" sz="2700" dirty="0"/>
              <a:t>Gordon Foundation’s DataStream:</a:t>
            </a:r>
            <a:br>
              <a:rPr lang="en-US" sz="2700" dirty="0"/>
            </a:br>
            <a:r>
              <a:rPr lang="en-US" sz="2700" dirty="0">
                <a:hlinkClick r:id="rId4"/>
              </a:rPr>
              <a:t>https://gordonfoundation.ca/initiatives/datastream</a:t>
            </a:r>
            <a:br>
              <a:rPr lang="en-US" sz="2700" dirty="0"/>
            </a:br>
            <a:br>
              <a:rPr lang="en-US" sz="2700" dirty="0"/>
            </a:br>
            <a:r>
              <a:rPr lang="en-US" sz="2700" dirty="0">
                <a:latin typeface="Calibri" panose="020F0502020204030204" pitchFamily="34" charset="0"/>
                <a:cs typeface="Calibri" panose="020F0502020204030204" pitchFamily="34" charset="0"/>
              </a:rPr>
              <a:t>LILSA:</a:t>
            </a:r>
            <a:br>
              <a:rPr lang="en-US" sz="2700" dirty="0">
                <a:latin typeface="Calibri" panose="020F0502020204030204" pitchFamily="34" charset="0"/>
                <a:cs typeface="Calibri" panose="020F0502020204030204" pitchFamily="34" charset="0"/>
              </a:rPr>
            </a:br>
            <a:r>
              <a:rPr lang="en-US" sz="2700" dirty="0">
                <a:latin typeface="Calibri" panose="020F0502020204030204" pitchFamily="34" charset="0"/>
                <a:cs typeface="Calibri" panose="020F0502020204030204" pitchFamily="34" charset="0"/>
              </a:rPr>
              <a:t> </a:t>
            </a:r>
            <a:r>
              <a:rPr lang="en-CA" sz="2700" u="sng" dirty="0">
                <a:hlinkClick r:id="rId5"/>
              </a:rPr>
              <a:t>lilsawaterquality@gmail.com</a:t>
            </a:r>
            <a:br>
              <a:rPr lang="en-US" sz="2000" dirty="0"/>
            </a:br>
            <a:br>
              <a:rPr lang="en-US" dirty="0"/>
            </a:br>
            <a:endParaRPr lang="en-US" dirty="0"/>
          </a:p>
        </p:txBody>
      </p:sp>
    </p:spTree>
    <p:extLst>
      <p:ext uri="{BB962C8B-B14F-4D97-AF65-F5344CB8AC3E}">
        <p14:creationId xmlns:p14="http://schemas.microsoft.com/office/powerpoint/2010/main" val="1332294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Ecology 16x9">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ture ecology education photo presentation.potx" id="{C2041BFC-79DD-469A-9C9C-CE3A45FF64F3}" vid="{F6D325B2-35D9-40C5-B4CD-C0A8483D5659}"/>
    </a:ext>
  </a:extLst>
</a:theme>
</file>

<file path=ppt/theme/theme2.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Ecology">
      <a:dk1>
        <a:srgbClr val="4D3E2F"/>
      </a:dk1>
      <a:lt1>
        <a:sysClr val="window" lastClr="FFFFFF"/>
      </a:lt1>
      <a:dk2>
        <a:srgbClr val="000000"/>
      </a:dk2>
      <a:lt2>
        <a:srgbClr val="DDDDDD"/>
      </a:lt2>
      <a:accent1>
        <a:srgbClr val="8BAA00"/>
      </a:accent1>
      <a:accent2>
        <a:srgbClr val="2A6CB2"/>
      </a:accent2>
      <a:accent3>
        <a:srgbClr val="795837"/>
      </a:accent3>
      <a:accent4>
        <a:srgbClr val="D18316"/>
      </a:accent4>
      <a:accent5>
        <a:srgbClr val="79B4F0"/>
      </a:accent5>
      <a:accent6>
        <a:srgbClr val="CDC80F"/>
      </a:accent6>
      <a:hlink>
        <a:srgbClr val="2A6CB2"/>
      </a:hlink>
      <a:folHlink>
        <a:srgbClr val="808080"/>
      </a:folHlink>
    </a:clrScheme>
    <a:fontScheme name="Corbel">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Nature ecology education photo presentation</Template>
  <TotalTime>395</TotalTime>
  <Words>650</Words>
  <Application>Microsoft Office PowerPoint</Application>
  <PresentationFormat>Widescreen</PresentationFormat>
  <Paragraphs>34</Paragraphs>
  <Slides>8</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Corbel</vt:lpstr>
      <vt:lpstr>Ecology 16x9</vt:lpstr>
      <vt:lpstr>2026 Summer LakeKeepers</vt:lpstr>
      <vt:lpstr>Program Overview</vt:lpstr>
      <vt:lpstr>ALMS Field Kit</vt:lpstr>
      <vt:lpstr>Physical Testing Parameters</vt:lpstr>
      <vt:lpstr>Chemical Testing Parameters</vt:lpstr>
      <vt:lpstr>Next Steps</vt:lpstr>
      <vt:lpstr>A huge thank you to:  Kurstyn with ALMS for training and guidance.  Michelle D. with LILSA for taking many photos of our experience.  Alicia D., LILSA member, for providing her boat and transporting samples back to ALMS.</vt:lpstr>
      <vt:lpstr>Resources  Alberta Lake Management Society:  www.alms.ca/summer-lakekeepers  http://alms.ca/wp-content/uploads/2026/01/Isle_2024_FINAL.pdf   Gordon Foundation’s DataStream: https://gordonfoundation.ca/initiatives/datastream  LILSA:  lilsawaterquality@gmail.com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Stephanie Ewasiuk</dc:creator>
  <cp:lastModifiedBy>Stephanie Ewasiuk</cp:lastModifiedBy>
  <cp:revision>3</cp:revision>
  <dcterms:created xsi:type="dcterms:W3CDTF">2026-08-07T18:37:55Z</dcterms:created>
  <dcterms:modified xsi:type="dcterms:W3CDTF">2026-08-08T01:13:22Z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